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8"/>
  </p:notesMasterIdLst>
  <p:sldIdLst>
    <p:sldId id="631" r:id="rId2"/>
    <p:sldId id="632" r:id="rId3"/>
    <p:sldId id="640" r:id="rId4"/>
    <p:sldId id="629" r:id="rId5"/>
    <p:sldId id="725" r:id="rId6"/>
    <p:sldId id="630" r:id="rId7"/>
    <p:sldId id="633" r:id="rId8"/>
    <p:sldId id="634" r:id="rId9"/>
    <p:sldId id="635" r:id="rId10"/>
    <p:sldId id="662" r:id="rId11"/>
    <p:sldId id="636" r:id="rId12"/>
    <p:sldId id="637" r:id="rId13"/>
    <p:sldId id="638" r:id="rId14"/>
    <p:sldId id="580" r:id="rId15"/>
    <p:sldId id="639" r:id="rId16"/>
    <p:sldId id="641" r:id="rId17"/>
    <p:sldId id="665" r:id="rId18"/>
    <p:sldId id="666" r:id="rId19"/>
    <p:sldId id="682" r:id="rId20"/>
    <p:sldId id="667" r:id="rId21"/>
    <p:sldId id="668" r:id="rId22"/>
    <p:sldId id="671" r:id="rId23"/>
    <p:sldId id="684" r:id="rId24"/>
    <p:sldId id="706" r:id="rId25"/>
    <p:sldId id="669" r:id="rId26"/>
    <p:sldId id="670" r:id="rId27"/>
    <p:sldId id="672" r:id="rId28"/>
    <p:sldId id="705" r:id="rId29"/>
    <p:sldId id="678" r:id="rId30"/>
    <p:sldId id="675" r:id="rId31"/>
    <p:sldId id="679" r:id="rId32"/>
    <p:sldId id="680" r:id="rId33"/>
    <p:sldId id="681" r:id="rId34"/>
    <p:sldId id="685" r:id="rId35"/>
    <p:sldId id="686" r:id="rId36"/>
    <p:sldId id="687" r:id="rId37"/>
    <p:sldId id="689" r:id="rId38"/>
    <p:sldId id="692" r:id="rId39"/>
    <p:sldId id="693" r:id="rId40"/>
    <p:sldId id="695" r:id="rId41"/>
    <p:sldId id="696" r:id="rId42"/>
    <p:sldId id="697" r:id="rId43"/>
    <p:sldId id="698" r:id="rId44"/>
    <p:sldId id="699" r:id="rId45"/>
    <p:sldId id="700" r:id="rId46"/>
    <p:sldId id="701" r:id="rId47"/>
    <p:sldId id="702" r:id="rId48"/>
    <p:sldId id="703" r:id="rId49"/>
    <p:sldId id="704" r:id="rId50"/>
    <p:sldId id="708" r:id="rId51"/>
    <p:sldId id="709" r:id="rId52"/>
    <p:sldId id="710" r:id="rId53"/>
    <p:sldId id="711" r:id="rId54"/>
    <p:sldId id="712" r:id="rId55"/>
    <p:sldId id="713" r:id="rId56"/>
    <p:sldId id="714" r:id="rId57"/>
    <p:sldId id="715" r:id="rId58"/>
    <p:sldId id="716" r:id="rId59"/>
    <p:sldId id="717" r:id="rId60"/>
    <p:sldId id="719" r:id="rId61"/>
    <p:sldId id="720" r:id="rId62"/>
    <p:sldId id="721" r:id="rId63"/>
    <p:sldId id="722" r:id="rId64"/>
    <p:sldId id="723" r:id="rId65"/>
    <p:sldId id="726" r:id="rId66"/>
    <p:sldId id="724" r:id="rId6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2"/>
    <p:restoredTop sz="94745"/>
  </p:normalViewPr>
  <p:slideViewPr>
    <p:cSldViewPr>
      <p:cViewPr varScale="1">
        <p:scale>
          <a:sx n="86" d="100"/>
          <a:sy n="86" d="100"/>
        </p:scale>
        <p:origin x="200" y="2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9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610B7-1AEF-411E-B3A3-7A2345517D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04E61-6885-45DF-B6F5-6B103649141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7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6CEE3-FC7B-4B2D-AC88-DB894FD98DC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F2157-58D2-48BA-80EB-57B0A17D1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6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291AD-B65F-4281-8738-DC1DAB3C476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146A5-536C-4A1F-8C85-21B3ABC62C2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9C4E-C07E-4588-B49F-0C864DEDF3E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C7249-C52B-443B-A251-97E8979F073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87C0C-35BA-4A51-8467-C59FB8BC9F2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62B6F-8F16-4210-9975-1EC29C53B4B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3651B-21D6-4A02-8852-74357613873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15046A-3154-4AB7-BF73-07A2EE76B5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39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C2E35-F351-4D41-BEA2-02937DC2A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CA838-95C4-433B-8FBE-5A425E083B4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6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221561-A359-45B8-B0BA-371307765C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830DE-EFBA-499F-8E38-5076D89D12F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1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611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2E4F7-AFDE-477D-9979-A09774F929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09F4CE-8574-4436-895D-E0D39FACCFE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5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16738-F9FD-466F-859A-11BD569E0AE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744C5-2C4E-4FA5-84F4-CB43476FA96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9A10-4B89-4E8B-97C8-A8435ECFC7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0C859-84FB-41A9-86E7-777DE73F9F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6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34541-E4FD-4330-8CD9-A03DECAD4BB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92AB4C-2B9B-4FA9-9CC8-FCEF0B2B214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6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2/24/17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17BDE-9743-43CF-91FE-812FAEAAE2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C40EC-A0B0-49CF-8C5E-DEA0A6CFAC7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4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38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27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0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8.wdp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2.wdp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18.tiff"/><Relationship Id="rId5" Type="http://schemas.openxmlformats.org/officeDocument/2006/relationships/image" Target="../media/image17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blog.xkcd.com/2010/05/03/color-survey-result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4688" y="-30163"/>
            <a:ext cx="14223999" cy="800100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Advanced Maps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8312" y="1798637"/>
            <a:ext cx="108204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String </a:t>
            </a:r>
            <a:r>
              <a:rPr lang="en-US" sz="2400" dirty="0" err="1" smtClean="0">
                <a:latin typeface="Monaco" charset="0"/>
                <a:ea typeface="Monaco" charset="0"/>
                <a:cs typeface="Monaco" charset="0"/>
              </a:rPr>
              <a:t>str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  =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rPr>
              <a:t>“Life is short. Live passionately.”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String[] words = </a:t>
            </a:r>
            <a:r>
              <a:rPr lang="en-US" sz="2400" dirty="0" err="1" smtClean="0">
                <a:latin typeface="Monaco" charset="0"/>
                <a:ea typeface="Monaco" charset="0"/>
                <a:cs typeface="Monaco" charset="0"/>
              </a:rPr>
              <a:t>str.split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rPr>
              <a:t>“.”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);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Split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00119" y="4313237"/>
            <a:ext cx="8650193" cy="2607525"/>
            <a:chOff x="200119" y="4313237"/>
            <a:chExt cx="8650193" cy="2607525"/>
          </a:xfrm>
        </p:grpSpPr>
        <p:sp>
          <p:nvSpPr>
            <p:cNvPr id="2" name="TextBox 1"/>
            <p:cNvSpPr txBox="1"/>
            <p:nvPr/>
          </p:nvSpPr>
          <p:spPr>
            <a:xfrm>
              <a:off x="200119" y="4313237"/>
              <a:ext cx="110639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Monaco" charset="0"/>
                  <a:ea typeface="Monaco" charset="0"/>
                  <a:cs typeface="Monaco" charset="0"/>
                </a:rPr>
                <a:t>words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68312" y="5075237"/>
              <a:ext cx="83820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35512" y="5075237"/>
              <a:ext cx="41148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7912" y="5456237"/>
              <a:ext cx="294984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“Life </a:t>
              </a:r>
              <a:r>
                <a:rPr lang="en-US" sz="240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is short”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40312" y="5456237"/>
              <a:ext cx="368722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“Live passionately”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2091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4051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</p:grpSp>
      <p:sp>
        <p:nvSpPr>
          <p:cNvPr id="30" name="Freeform 29"/>
          <p:cNvSpPr/>
          <p:nvPr/>
        </p:nvSpPr>
        <p:spPr>
          <a:xfrm>
            <a:off x="5345112" y="2713037"/>
            <a:ext cx="914400" cy="67224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4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a keyboard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3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3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hash(</a:t>
            </a:r>
            <a:r>
              <a:rPr lang="en-US" sz="32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key);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Learn </a:t>
            </a:r>
            <a:r>
              <a:rPr lang="en-US" sz="2400" dirty="0" smtClean="0"/>
              <a:t>more in CS106B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645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2" y="4084637"/>
            <a:ext cx="2725080" cy="31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532506" y="1273945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/>
              <a:t>When you create an instance of any </a:t>
            </a:r>
            <a:r>
              <a:rPr lang="en-US" altLang="en-US" sz="2205" b="1">
                <a:latin typeface="Courier New" charset="0"/>
              </a:rPr>
              <a:t>Program</a:t>
            </a:r>
            <a:r>
              <a:rPr lang="en-US" altLang="en-US" sz="2646"/>
              <a:t> subclass, Java divides the window area into five regions as follows:</a:t>
            </a:r>
          </a:p>
        </p:txBody>
      </p:sp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532506" y="4465808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/>
              <a:t>The </a:t>
            </a:r>
            <a:r>
              <a:rPr lang="en-US" altLang="en-US" sz="2205" b="1">
                <a:latin typeface="Courier New" charset="0"/>
              </a:rPr>
              <a:t>CENTER</a:t>
            </a:r>
            <a:r>
              <a:rPr lang="en-US" altLang="en-US" sz="2646"/>
              <a:t> region is typically where the action takes place.  A </a:t>
            </a:r>
            <a:r>
              <a:rPr lang="en-US" altLang="en-US" sz="2205" b="1">
                <a:latin typeface="Courier New" charset="0"/>
              </a:rPr>
              <a:t>ConsoleProgram</a:t>
            </a:r>
            <a:r>
              <a:rPr lang="en-US" altLang="en-US" sz="2646"/>
              <a:t> adds a console to the </a:t>
            </a:r>
            <a:r>
              <a:rPr lang="en-US" altLang="en-US" sz="2205" b="1">
                <a:latin typeface="Courier New" charset="0"/>
              </a:rPr>
              <a:t>CENTER</a:t>
            </a:r>
            <a:r>
              <a:rPr lang="en-US" altLang="en-US" sz="2646"/>
              <a:t> region, and a </a:t>
            </a:r>
            <a:r>
              <a:rPr lang="en-US" altLang="en-US" sz="2205" b="1">
                <a:latin typeface="Courier New" charset="0"/>
              </a:rPr>
              <a:t>GraphicsProgram</a:t>
            </a:r>
            <a:r>
              <a:rPr lang="en-US" altLang="en-US" sz="2646"/>
              <a:t> puts a </a:t>
            </a:r>
            <a:r>
              <a:rPr lang="en-US" altLang="en-US" sz="2205" b="1">
                <a:latin typeface="Courier New" charset="0"/>
              </a:rPr>
              <a:t>GCanvas</a:t>
            </a:r>
            <a:r>
              <a:rPr lang="en-US" altLang="en-US" sz="2646"/>
              <a:t> there.</a:t>
            </a:r>
          </a:p>
        </p:txBody>
      </p:sp>
      <p:sp>
        <p:nvSpPr>
          <p:cNvPr id="286725" name="Rectangle 5"/>
          <p:cNvSpPr>
            <a:spLocks noChangeArrowheads="1"/>
          </p:cNvSpPr>
          <p:nvPr/>
        </p:nvSpPr>
        <p:spPr bwMode="auto">
          <a:xfrm>
            <a:off x="2688413" y="2141908"/>
            <a:ext cx="4787794" cy="21401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 rot="5400000">
            <a:off x="2216809" y="3005496"/>
            <a:ext cx="1352692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 rot="5400000">
            <a:off x="6598620" y="3005496"/>
            <a:ext cx="1352692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8" name="Rectangle 8"/>
          <p:cNvSpPr>
            <a:spLocks noChangeArrowheads="1"/>
          </p:cNvSpPr>
          <p:nvPr/>
        </p:nvSpPr>
        <p:spPr bwMode="auto">
          <a:xfrm>
            <a:off x="2688414" y="2141908"/>
            <a:ext cx="4791294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2688414" y="3874334"/>
            <a:ext cx="4791294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30" name="Text Box 10"/>
          <p:cNvSpPr txBox="1">
            <a:spLocks noChangeArrowheads="1"/>
          </p:cNvSpPr>
          <p:nvPr/>
        </p:nvSpPr>
        <p:spPr bwMode="auto">
          <a:xfrm>
            <a:off x="3108395" y="3048368"/>
            <a:ext cx="3961830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CENTER</a:t>
            </a:r>
          </a:p>
        </p:txBody>
      </p:sp>
      <p:sp>
        <p:nvSpPr>
          <p:cNvPr id="286731" name="Text Box 11"/>
          <p:cNvSpPr txBox="1">
            <a:spLocks noChangeArrowheads="1"/>
          </p:cNvSpPr>
          <p:nvPr/>
        </p:nvSpPr>
        <p:spPr bwMode="auto">
          <a:xfrm>
            <a:off x="2688413" y="2169906"/>
            <a:ext cx="4787794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NORTH</a:t>
            </a:r>
          </a:p>
        </p:txBody>
      </p:sp>
      <p:sp>
        <p:nvSpPr>
          <p:cNvPr id="286732" name="Text Box 12"/>
          <p:cNvSpPr txBox="1">
            <a:spLocks noChangeArrowheads="1"/>
          </p:cNvSpPr>
          <p:nvPr/>
        </p:nvSpPr>
        <p:spPr bwMode="auto">
          <a:xfrm>
            <a:off x="2688413" y="3891832"/>
            <a:ext cx="4787794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SOUTH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2688413" y="2729882"/>
            <a:ext cx="419982" cy="101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764"/>
              <a:t>WEST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7056225" y="2729882"/>
            <a:ext cx="419982" cy="101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764"/>
              <a:t>EAST</a:t>
            </a:r>
          </a:p>
        </p:txBody>
      </p:sp>
      <p:sp>
        <p:nvSpPr>
          <p:cNvPr id="286735" name="Rectangle 15"/>
          <p:cNvSpPr>
            <a:spLocks noChangeArrowheads="1"/>
          </p:cNvSpPr>
          <p:nvPr/>
        </p:nvSpPr>
        <p:spPr bwMode="auto">
          <a:xfrm>
            <a:off x="532506" y="5669756"/>
            <a:ext cx="8959615" cy="155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/>
              <a:t>The other regions are visible only if you add an interactor to them.  The examples in the text use the </a:t>
            </a:r>
            <a:r>
              <a:rPr lang="en-US" altLang="en-US" sz="2205" b="1">
                <a:latin typeface="Courier New" charset="0"/>
              </a:rPr>
              <a:t>SOUTH</a:t>
            </a:r>
            <a:r>
              <a:rPr lang="en-US" altLang="en-US" sz="2646"/>
              <a:t> region as a control strip containing a set of interactors, which are laid out from left to right in the order in which they were added.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Adding </a:t>
            </a:r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Iteractors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221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 build="p" autoUpdateAnimBg="0"/>
      <p:bldP spid="286735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744912" y="1951037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>
                <a:latin typeface="Courier New" charset="0"/>
              </a:rPr>
              <a:t>JComponent</a:t>
            </a:r>
            <a:endParaRPr lang="en-US" altLang="en-US" sz="2400"/>
          </a:p>
        </p:txBody>
      </p:sp>
      <p:sp>
        <p:nvSpPr>
          <p:cNvPr id="5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92112" y="3932237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 smtClean="0">
                <a:latin typeface="Courier New" charset="0"/>
              </a:rPr>
              <a:t>JButton</a:t>
            </a:r>
            <a:endParaRPr lang="en-US" altLang="en-US" sz="2400" dirty="0"/>
          </a:p>
        </p:txBody>
      </p:sp>
      <p:sp>
        <p:nvSpPr>
          <p:cNvPr id="6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906712" y="5227637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 smtClean="0">
                <a:latin typeface="Courier New" charset="0"/>
              </a:rPr>
              <a:t>JTextField</a:t>
            </a:r>
            <a:endParaRPr lang="en-US" altLang="en-US" sz="2400" dirty="0"/>
          </a:p>
        </p:txBody>
      </p:sp>
      <p:sp>
        <p:nvSpPr>
          <p:cNvPr id="7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411912" y="4541837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 smtClean="0">
                <a:latin typeface="Courier New" charset="0"/>
              </a:rPr>
              <a:t>JLabel</a:t>
            </a:r>
            <a:endParaRPr lang="en-US" alt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2263221" y="2968052"/>
            <a:ext cx="1349409" cy="745175"/>
          </a:xfrm>
          <a:custGeom>
            <a:avLst/>
            <a:gdLst>
              <a:gd name="connsiteX0" fmla="*/ 1349409 w 1349409"/>
              <a:gd name="connsiteY0" fmla="*/ 0 h 745175"/>
              <a:gd name="connsiteX1" fmla="*/ 1334418 w 1349409"/>
              <a:gd name="connsiteY1" fmla="*/ 59961 h 745175"/>
              <a:gd name="connsiteX2" fmla="*/ 1259468 w 1349409"/>
              <a:gd name="connsiteY2" fmla="*/ 134912 h 745175"/>
              <a:gd name="connsiteX3" fmla="*/ 1214497 w 1349409"/>
              <a:gd name="connsiteY3" fmla="*/ 149902 h 745175"/>
              <a:gd name="connsiteX4" fmla="*/ 1169527 w 1349409"/>
              <a:gd name="connsiteY4" fmla="*/ 179882 h 745175"/>
              <a:gd name="connsiteX5" fmla="*/ 1019625 w 1349409"/>
              <a:gd name="connsiteY5" fmla="*/ 224853 h 745175"/>
              <a:gd name="connsiteX6" fmla="*/ 974654 w 1349409"/>
              <a:gd name="connsiteY6" fmla="*/ 239843 h 745175"/>
              <a:gd name="connsiteX7" fmla="*/ 929684 w 1349409"/>
              <a:gd name="connsiteY7" fmla="*/ 269823 h 745175"/>
              <a:gd name="connsiteX8" fmla="*/ 824753 w 1349409"/>
              <a:gd name="connsiteY8" fmla="*/ 299804 h 745175"/>
              <a:gd name="connsiteX9" fmla="*/ 734812 w 1349409"/>
              <a:gd name="connsiteY9" fmla="*/ 329784 h 745175"/>
              <a:gd name="connsiteX10" fmla="*/ 659861 w 1349409"/>
              <a:gd name="connsiteY10" fmla="*/ 344774 h 745175"/>
              <a:gd name="connsiteX11" fmla="*/ 554930 w 1349409"/>
              <a:gd name="connsiteY11" fmla="*/ 374755 h 745175"/>
              <a:gd name="connsiteX12" fmla="*/ 375048 w 1349409"/>
              <a:gd name="connsiteY12" fmla="*/ 419725 h 745175"/>
              <a:gd name="connsiteX13" fmla="*/ 330077 w 1349409"/>
              <a:gd name="connsiteY13" fmla="*/ 434715 h 745175"/>
              <a:gd name="connsiteX14" fmla="*/ 300097 w 1349409"/>
              <a:gd name="connsiteY14" fmla="*/ 464696 h 745175"/>
              <a:gd name="connsiteX15" fmla="*/ 165186 w 1349409"/>
              <a:gd name="connsiteY15" fmla="*/ 539646 h 745175"/>
              <a:gd name="connsiteX16" fmla="*/ 105225 w 1349409"/>
              <a:gd name="connsiteY16" fmla="*/ 614597 h 745175"/>
              <a:gd name="connsiteX17" fmla="*/ 15284 w 1349409"/>
              <a:gd name="connsiteY17" fmla="*/ 719528 h 745175"/>
              <a:gd name="connsiteX18" fmla="*/ 294 w 1349409"/>
              <a:gd name="connsiteY18" fmla="*/ 674558 h 745175"/>
              <a:gd name="connsiteX19" fmla="*/ 30274 w 1349409"/>
              <a:gd name="connsiteY19" fmla="*/ 404735 h 745175"/>
              <a:gd name="connsiteX20" fmla="*/ 60254 w 1349409"/>
              <a:gd name="connsiteY20" fmla="*/ 734518 h 745175"/>
              <a:gd name="connsiteX21" fmla="*/ 150195 w 1349409"/>
              <a:gd name="connsiteY21" fmla="*/ 719528 h 745175"/>
              <a:gd name="connsiteX22" fmla="*/ 375048 w 1349409"/>
              <a:gd name="connsiteY22" fmla="*/ 689548 h 745175"/>
              <a:gd name="connsiteX23" fmla="*/ 464989 w 1349409"/>
              <a:gd name="connsiteY23" fmla="*/ 674558 h 7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9409" h="745175">
                <a:moveTo>
                  <a:pt x="1349409" y="0"/>
                </a:moveTo>
                <a:cubicBezTo>
                  <a:pt x="1344412" y="19987"/>
                  <a:pt x="1342534" y="41025"/>
                  <a:pt x="1334418" y="59961"/>
                </a:cubicBezTo>
                <a:cubicBezTo>
                  <a:pt x="1318065" y="98118"/>
                  <a:pt x="1295809" y="116742"/>
                  <a:pt x="1259468" y="134912"/>
                </a:cubicBezTo>
                <a:cubicBezTo>
                  <a:pt x="1245335" y="141978"/>
                  <a:pt x="1229487" y="144905"/>
                  <a:pt x="1214497" y="149902"/>
                </a:cubicBezTo>
                <a:cubicBezTo>
                  <a:pt x="1199507" y="159895"/>
                  <a:pt x="1185990" y="172565"/>
                  <a:pt x="1169527" y="179882"/>
                </a:cubicBezTo>
                <a:cubicBezTo>
                  <a:pt x="1105402" y="208382"/>
                  <a:pt x="1080673" y="207411"/>
                  <a:pt x="1019625" y="224853"/>
                </a:cubicBezTo>
                <a:cubicBezTo>
                  <a:pt x="1004432" y="229194"/>
                  <a:pt x="989644" y="234846"/>
                  <a:pt x="974654" y="239843"/>
                </a:cubicBezTo>
                <a:cubicBezTo>
                  <a:pt x="959664" y="249836"/>
                  <a:pt x="945798" y="261766"/>
                  <a:pt x="929684" y="269823"/>
                </a:cubicBezTo>
                <a:cubicBezTo>
                  <a:pt x="904491" y="282420"/>
                  <a:pt x="848774" y="292598"/>
                  <a:pt x="824753" y="299804"/>
                </a:cubicBezTo>
                <a:cubicBezTo>
                  <a:pt x="794484" y="308885"/>
                  <a:pt x="765800" y="323586"/>
                  <a:pt x="734812" y="329784"/>
                </a:cubicBezTo>
                <a:cubicBezTo>
                  <a:pt x="709828" y="334781"/>
                  <a:pt x="684579" y="338595"/>
                  <a:pt x="659861" y="344774"/>
                </a:cubicBezTo>
                <a:cubicBezTo>
                  <a:pt x="545572" y="373346"/>
                  <a:pt x="695114" y="346717"/>
                  <a:pt x="554930" y="374755"/>
                </a:cubicBezTo>
                <a:cubicBezTo>
                  <a:pt x="403529" y="405036"/>
                  <a:pt x="525315" y="369637"/>
                  <a:pt x="375048" y="419725"/>
                </a:cubicBezTo>
                <a:lnTo>
                  <a:pt x="330077" y="434715"/>
                </a:lnTo>
                <a:cubicBezTo>
                  <a:pt x="320084" y="444709"/>
                  <a:pt x="312216" y="457425"/>
                  <a:pt x="300097" y="464696"/>
                </a:cubicBezTo>
                <a:cubicBezTo>
                  <a:pt x="205846" y="521248"/>
                  <a:pt x="302704" y="402128"/>
                  <a:pt x="165186" y="539646"/>
                </a:cubicBezTo>
                <a:cubicBezTo>
                  <a:pt x="63127" y="641705"/>
                  <a:pt x="218685" y="482227"/>
                  <a:pt x="105225" y="614597"/>
                </a:cubicBezTo>
                <a:cubicBezTo>
                  <a:pt x="-3824" y="741821"/>
                  <a:pt x="84111" y="616287"/>
                  <a:pt x="15284" y="719528"/>
                </a:cubicBezTo>
                <a:cubicBezTo>
                  <a:pt x="10287" y="704538"/>
                  <a:pt x="294" y="690359"/>
                  <a:pt x="294" y="674558"/>
                </a:cubicBezTo>
                <a:cubicBezTo>
                  <a:pt x="294" y="482062"/>
                  <a:pt x="-5096" y="510845"/>
                  <a:pt x="30274" y="404735"/>
                </a:cubicBezTo>
                <a:cubicBezTo>
                  <a:pt x="76827" y="125415"/>
                  <a:pt x="4807" y="520653"/>
                  <a:pt x="60254" y="734518"/>
                </a:cubicBezTo>
                <a:cubicBezTo>
                  <a:pt x="67882" y="763939"/>
                  <a:pt x="120068" y="723545"/>
                  <a:pt x="150195" y="719528"/>
                </a:cubicBezTo>
                <a:cubicBezTo>
                  <a:pt x="270187" y="703529"/>
                  <a:pt x="270789" y="710400"/>
                  <a:pt x="375048" y="689548"/>
                </a:cubicBezTo>
                <a:cubicBezTo>
                  <a:pt x="462118" y="672134"/>
                  <a:pt x="405960" y="674558"/>
                  <a:pt x="464989" y="674558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32147" y="3043003"/>
            <a:ext cx="569637" cy="1894377"/>
          </a:xfrm>
          <a:custGeom>
            <a:avLst/>
            <a:gdLst>
              <a:gd name="connsiteX0" fmla="*/ 299814 w 569637"/>
              <a:gd name="connsiteY0" fmla="*/ 0 h 1894377"/>
              <a:gd name="connsiteX1" fmla="*/ 224863 w 569637"/>
              <a:gd name="connsiteY1" fmla="*/ 854440 h 1894377"/>
              <a:gd name="connsiteX2" fmla="*/ 194883 w 569637"/>
              <a:gd name="connsiteY2" fmla="*/ 1109272 h 1894377"/>
              <a:gd name="connsiteX3" fmla="*/ 179892 w 569637"/>
              <a:gd name="connsiteY3" fmla="*/ 1693889 h 1894377"/>
              <a:gd name="connsiteX4" fmla="*/ 164902 w 569637"/>
              <a:gd name="connsiteY4" fmla="*/ 1888761 h 1894377"/>
              <a:gd name="connsiteX5" fmla="*/ 104942 w 569637"/>
              <a:gd name="connsiteY5" fmla="*/ 1798820 h 1894377"/>
              <a:gd name="connsiteX6" fmla="*/ 44981 w 569637"/>
              <a:gd name="connsiteY6" fmla="*/ 1723869 h 1894377"/>
              <a:gd name="connsiteX7" fmla="*/ 15001 w 569637"/>
              <a:gd name="connsiteY7" fmla="*/ 1633928 h 1894377"/>
              <a:gd name="connsiteX8" fmla="*/ 29991 w 569637"/>
              <a:gd name="connsiteY8" fmla="*/ 1618938 h 1894377"/>
              <a:gd name="connsiteX9" fmla="*/ 59971 w 569637"/>
              <a:gd name="connsiteY9" fmla="*/ 1663908 h 1894377"/>
              <a:gd name="connsiteX10" fmla="*/ 104942 w 569637"/>
              <a:gd name="connsiteY10" fmla="*/ 1753849 h 1894377"/>
              <a:gd name="connsiteX11" fmla="*/ 134922 w 569637"/>
              <a:gd name="connsiteY11" fmla="*/ 1783830 h 1894377"/>
              <a:gd name="connsiteX12" fmla="*/ 164902 w 569637"/>
              <a:gd name="connsiteY12" fmla="*/ 1828800 h 1894377"/>
              <a:gd name="connsiteX13" fmla="*/ 239853 w 569637"/>
              <a:gd name="connsiteY13" fmla="*/ 1888761 h 1894377"/>
              <a:gd name="connsiteX14" fmla="*/ 284823 w 569637"/>
              <a:gd name="connsiteY14" fmla="*/ 1873771 h 1894377"/>
              <a:gd name="connsiteX15" fmla="*/ 314804 w 569637"/>
              <a:gd name="connsiteY15" fmla="*/ 1843790 h 1894377"/>
              <a:gd name="connsiteX16" fmla="*/ 359774 w 569637"/>
              <a:gd name="connsiteY16" fmla="*/ 1813810 h 1894377"/>
              <a:gd name="connsiteX17" fmla="*/ 419735 w 569637"/>
              <a:gd name="connsiteY17" fmla="*/ 1768840 h 1894377"/>
              <a:gd name="connsiteX18" fmla="*/ 479696 w 569637"/>
              <a:gd name="connsiteY18" fmla="*/ 1738859 h 1894377"/>
              <a:gd name="connsiteX19" fmla="*/ 524666 w 569637"/>
              <a:gd name="connsiteY19" fmla="*/ 1693889 h 1894377"/>
              <a:gd name="connsiteX20" fmla="*/ 569637 w 569637"/>
              <a:gd name="connsiteY20" fmla="*/ 1678899 h 18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9637" h="1894377">
                <a:moveTo>
                  <a:pt x="299814" y="0"/>
                </a:moveTo>
                <a:cubicBezTo>
                  <a:pt x="281020" y="263098"/>
                  <a:pt x="255713" y="638488"/>
                  <a:pt x="224863" y="854440"/>
                </a:cubicBezTo>
                <a:cubicBezTo>
                  <a:pt x="202771" y="1009083"/>
                  <a:pt x="213389" y="924214"/>
                  <a:pt x="194883" y="1109272"/>
                </a:cubicBezTo>
                <a:cubicBezTo>
                  <a:pt x="189886" y="1304144"/>
                  <a:pt x="187384" y="1499097"/>
                  <a:pt x="179892" y="1693889"/>
                </a:cubicBezTo>
                <a:cubicBezTo>
                  <a:pt x="177388" y="1758990"/>
                  <a:pt x="202769" y="1835747"/>
                  <a:pt x="164902" y="1888761"/>
                </a:cubicBezTo>
                <a:cubicBezTo>
                  <a:pt x="143959" y="1918081"/>
                  <a:pt x="130421" y="1824298"/>
                  <a:pt x="104942" y="1798820"/>
                </a:cubicBezTo>
                <a:cubicBezTo>
                  <a:pt x="80021" y="1773900"/>
                  <a:pt x="60110" y="1757910"/>
                  <a:pt x="44981" y="1723869"/>
                </a:cubicBezTo>
                <a:cubicBezTo>
                  <a:pt x="32146" y="1694991"/>
                  <a:pt x="24995" y="1663908"/>
                  <a:pt x="15001" y="1633928"/>
                </a:cubicBezTo>
                <a:cubicBezTo>
                  <a:pt x="2116" y="1595273"/>
                  <a:pt x="-17044" y="1560145"/>
                  <a:pt x="29991" y="1618938"/>
                </a:cubicBezTo>
                <a:cubicBezTo>
                  <a:pt x="41245" y="1633006"/>
                  <a:pt x="49978" y="1648918"/>
                  <a:pt x="59971" y="1663908"/>
                </a:cubicBezTo>
                <a:cubicBezTo>
                  <a:pt x="75804" y="1711409"/>
                  <a:pt x="71730" y="1712334"/>
                  <a:pt x="104942" y="1753849"/>
                </a:cubicBezTo>
                <a:cubicBezTo>
                  <a:pt x="113771" y="1764885"/>
                  <a:pt x="126093" y="1772794"/>
                  <a:pt x="134922" y="1783830"/>
                </a:cubicBezTo>
                <a:cubicBezTo>
                  <a:pt x="146176" y="1797898"/>
                  <a:pt x="153648" y="1814732"/>
                  <a:pt x="164902" y="1828800"/>
                </a:cubicBezTo>
                <a:cubicBezTo>
                  <a:pt x="189314" y="1859314"/>
                  <a:pt x="206461" y="1866500"/>
                  <a:pt x="239853" y="1888761"/>
                </a:cubicBezTo>
                <a:cubicBezTo>
                  <a:pt x="254843" y="1883764"/>
                  <a:pt x="271274" y="1881901"/>
                  <a:pt x="284823" y="1873771"/>
                </a:cubicBezTo>
                <a:cubicBezTo>
                  <a:pt x="296942" y="1866499"/>
                  <a:pt x="303768" y="1852619"/>
                  <a:pt x="314804" y="1843790"/>
                </a:cubicBezTo>
                <a:cubicBezTo>
                  <a:pt x="328872" y="1832536"/>
                  <a:pt x="345114" y="1824281"/>
                  <a:pt x="359774" y="1813810"/>
                </a:cubicBezTo>
                <a:cubicBezTo>
                  <a:pt x="380104" y="1799289"/>
                  <a:pt x="398549" y="1782081"/>
                  <a:pt x="419735" y="1768840"/>
                </a:cubicBezTo>
                <a:cubicBezTo>
                  <a:pt x="438685" y="1756997"/>
                  <a:pt x="461512" y="1751848"/>
                  <a:pt x="479696" y="1738859"/>
                </a:cubicBezTo>
                <a:cubicBezTo>
                  <a:pt x="496946" y="1726537"/>
                  <a:pt x="507027" y="1705648"/>
                  <a:pt x="524666" y="1693889"/>
                </a:cubicBezTo>
                <a:cubicBezTo>
                  <a:pt x="537813" y="1685124"/>
                  <a:pt x="569637" y="1678899"/>
                  <a:pt x="569637" y="167889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681272" y="3057993"/>
            <a:ext cx="1770226" cy="1334125"/>
          </a:xfrm>
          <a:custGeom>
            <a:avLst/>
            <a:gdLst>
              <a:gd name="connsiteX0" fmla="*/ 0 w 1770226"/>
              <a:gd name="connsiteY0" fmla="*/ 0 h 1334125"/>
              <a:gd name="connsiteX1" fmla="*/ 149902 w 1770226"/>
              <a:gd name="connsiteY1" fmla="*/ 104932 h 1334125"/>
              <a:gd name="connsiteX2" fmla="*/ 209862 w 1770226"/>
              <a:gd name="connsiteY2" fmla="*/ 119922 h 1334125"/>
              <a:gd name="connsiteX3" fmla="*/ 599607 w 1770226"/>
              <a:gd name="connsiteY3" fmla="*/ 329784 h 1334125"/>
              <a:gd name="connsiteX4" fmla="*/ 659567 w 1770226"/>
              <a:gd name="connsiteY4" fmla="*/ 374755 h 1334125"/>
              <a:gd name="connsiteX5" fmla="*/ 719528 w 1770226"/>
              <a:gd name="connsiteY5" fmla="*/ 404735 h 1334125"/>
              <a:gd name="connsiteX6" fmla="*/ 839449 w 1770226"/>
              <a:gd name="connsiteY6" fmla="*/ 494676 h 1334125"/>
              <a:gd name="connsiteX7" fmla="*/ 1034321 w 1770226"/>
              <a:gd name="connsiteY7" fmla="*/ 629587 h 1334125"/>
              <a:gd name="connsiteX8" fmla="*/ 1154243 w 1770226"/>
              <a:gd name="connsiteY8" fmla="*/ 749509 h 1334125"/>
              <a:gd name="connsiteX9" fmla="*/ 1259174 w 1770226"/>
              <a:gd name="connsiteY9" fmla="*/ 839450 h 1334125"/>
              <a:gd name="connsiteX10" fmla="*/ 1289154 w 1770226"/>
              <a:gd name="connsiteY10" fmla="*/ 884420 h 1334125"/>
              <a:gd name="connsiteX11" fmla="*/ 1349115 w 1770226"/>
              <a:gd name="connsiteY11" fmla="*/ 944381 h 1334125"/>
              <a:gd name="connsiteX12" fmla="*/ 1424066 w 1770226"/>
              <a:gd name="connsiteY12" fmla="*/ 1019332 h 1334125"/>
              <a:gd name="connsiteX13" fmla="*/ 1499017 w 1770226"/>
              <a:gd name="connsiteY13" fmla="*/ 1094282 h 1334125"/>
              <a:gd name="connsiteX14" fmla="*/ 1543987 w 1770226"/>
              <a:gd name="connsiteY14" fmla="*/ 1139253 h 1334125"/>
              <a:gd name="connsiteX15" fmla="*/ 1588958 w 1770226"/>
              <a:gd name="connsiteY15" fmla="*/ 1169233 h 1334125"/>
              <a:gd name="connsiteX16" fmla="*/ 1663908 w 1770226"/>
              <a:gd name="connsiteY16" fmla="*/ 1304145 h 1334125"/>
              <a:gd name="connsiteX17" fmla="*/ 1708879 w 1770226"/>
              <a:gd name="connsiteY17" fmla="*/ 1289155 h 1334125"/>
              <a:gd name="connsiteX18" fmla="*/ 1723869 w 1770226"/>
              <a:gd name="connsiteY18" fmla="*/ 1199214 h 1334125"/>
              <a:gd name="connsiteX19" fmla="*/ 1753849 w 1770226"/>
              <a:gd name="connsiteY19" fmla="*/ 1049312 h 1334125"/>
              <a:gd name="connsiteX20" fmla="*/ 1768839 w 1770226"/>
              <a:gd name="connsiteY20" fmla="*/ 974361 h 1334125"/>
              <a:gd name="connsiteX21" fmla="*/ 1753849 w 1770226"/>
              <a:gd name="connsiteY21" fmla="*/ 1034322 h 1334125"/>
              <a:gd name="connsiteX22" fmla="*/ 1723869 w 1770226"/>
              <a:gd name="connsiteY22" fmla="*/ 1124263 h 1334125"/>
              <a:gd name="connsiteX23" fmla="*/ 1708879 w 1770226"/>
              <a:gd name="connsiteY23" fmla="*/ 1169233 h 1334125"/>
              <a:gd name="connsiteX24" fmla="*/ 1678898 w 1770226"/>
              <a:gd name="connsiteY24" fmla="*/ 1274164 h 1334125"/>
              <a:gd name="connsiteX25" fmla="*/ 1603948 w 1770226"/>
              <a:gd name="connsiteY25" fmla="*/ 1334125 h 1334125"/>
              <a:gd name="connsiteX26" fmla="*/ 1274164 w 1770226"/>
              <a:gd name="connsiteY26" fmla="*/ 1319135 h 1334125"/>
              <a:gd name="connsiteX27" fmla="*/ 1184223 w 1770226"/>
              <a:gd name="connsiteY27" fmla="*/ 1289155 h 1334125"/>
              <a:gd name="connsiteX28" fmla="*/ 1139253 w 1770226"/>
              <a:gd name="connsiteY28" fmla="*/ 1274164 h 1334125"/>
              <a:gd name="connsiteX29" fmla="*/ 1109272 w 1770226"/>
              <a:gd name="connsiteY29" fmla="*/ 1274164 h 1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70226" h="1334125">
                <a:moveTo>
                  <a:pt x="0" y="0"/>
                </a:moveTo>
                <a:cubicBezTo>
                  <a:pt x="24806" y="18604"/>
                  <a:pt x="131447" y="100318"/>
                  <a:pt x="149902" y="104932"/>
                </a:cubicBezTo>
                <a:lnTo>
                  <a:pt x="209862" y="119922"/>
                </a:lnTo>
                <a:cubicBezTo>
                  <a:pt x="339777" y="189876"/>
                  <a:pt x="471234" y="257039"/>
                  <a:pt x="599607" y="329784"/>
                </a:cubicBezTo>
                <a:cubicBezTo>
                  <a:pt x="621343" y="342101"/>
                  <a:pt x="638381" y="361514"/>
                  <a:pt x="659567" y="374755"/>
                </a:cubicBezTo>
                <a:cubicBezTo>
                  <a:pt x="678516" y="386598"/>
                  <a:pt x="700935" y="392340"/>
                  <a:pt x="719528" y="404735"/>
                </a:cubicBezTo>
                <a:cubicBezTo>
                  <a:pt x="761103" y="432452"/>
                  <a:pt x="798789" y="465633"/>
                  <a:pt x="839449" y="494676"/>
                </a:cubicBezTo>
                <a:cubicBezTo>
                  <a:pt x="903738" y="540597"/>
                  <a:pt x="978456" y="573722"/>
                  <a:pt x="1034321" y="629587"/>
                </a:cubicBezTo>
                <a:cubicBezTo>
                  <a:pt x="1074295" y="669561"/>
                  <a:pt x="1111321" y="712719"/>
                  <a:pt x="1154243" y="749509"/>
                </a:cubicBezTo>
                <a:cubicBezTo>
                  <a:pt x="1189220" y="779489"/>
                  <a:pt x="1226599" y="806875"/>
                  <a:pt x="1259174" y="839450"/>
                </a:cubicBezTo>
                <a:cubicBezTo>
                  <a:pt x="1271913" y="852189"/>
                  <a:pt x="1277430" y="870741"/>
                  <a:pt x="1289154" y="884420"/>
                </a:cubicBezTo>
                <a:cubicBezTo>
                  <a:pt x="1307549" y="905881"/>
                  <a:pt x="1329128" y="924394"/>
                  <a:pt x="1349115" y="944381"/>
                </a:cubicBezTo>
                <a:lnTo>
                  <a:pt x="1424066" y="1019332"/>
                </a:lnTo>
                <a:lnTo>
                  <a:pt x="1499017" y="1094282"/>
                </a:lnTo>
                <a:cubicBezTo>
                  <a:pt x="1514007" y="1109272"/>
                  <a:pt x="1526348" y="1127494"/>
                  <a:pt x="1543987" y="1139253"/>
                </a:cubicBezTo>
                <a:lnTo>
                  <a:pt x="1588958" y="1169233"/>
                </a:lnTo>
                <a:cubicBezTo>
                  <a:pt x="1657683" y="1272321"/>
                  <a:pt x="1637524" y="1224991"/>
                  <a:pt x="1663908" y="1304145"/>
                </a:cubicBezTo>
                <a:cubicBezTo>
                  <a:pt x="1678898" y="1299148"/>
                  <a:pt x="1701039" y="1302874"/>
                  <a:pt x="1708879" y="1289155"/>
                </a:cubicBezTo>
                <a:cubicBezTo>
                  <a:pt x="1723959" y="1262766"/>
                  <a:pt x="1718268" y="1229087"/>
                  <a:pt x="1723869" y="1199214"/>
                </a:cubicBezTo>
                <a:cubicBezTo>
                  <a:pt x="1733260" y="1149130"/>
                  <a:pt x="1743856" y="1099279"/>
                  <a:pt x="1753849" y="1049312"/>
                </a:cubicBezTo>
                <a:cubicBezTo>
                  <a:pt x="1758846" y="1024328"/>
                  <a:pt x="1775018" y="949643"/>
                  <a:pt x="1768839" y="974361"/>
                </a:cubicBezTo>
                <a:cubicBezTo>
                  <a:pt x="1763842" y="994348"/>
                  <a:pt x="1759769" y="1014589"/>
                  <a:pt x="1753849" y="1034322"/>
                </a:cubicBezTo>
                <a:cubicBezTo>
                  <a:pt x="1744768" y="1064591"/>
                  <a:pt x="1733862" y="1094283"/>
                  <a:pt x="1723869" y="1124263"/>
                </a:cubicBezTo>
                <a:cubicBezTo>
                  <a:pt x="1718872" y="1139253"/>
                  <a:pt x="1712711" y="1153904"/>
                  <a:pt x="1708879" y="1169233"/>
                </a:cubicBezTo>
                <a:cubicBezTo>
                  <a:pt x="1706077" y="1180439"/>
                  <a:pt x="1688117" y="1258799"/>
                  <a:pt x="1678898" y="1274164"/>
                </a:cubicBezTo>
                <a:cubicBezTo>
                  <a:pt x="1664657" y="1297899"/>
                  <a:pt x="1624376" y="1320506"/>
                  <a:pt x="1603948" y="1334125"/>
                </a:cubicBezTo>
                <a:cubicBezTo>
                  <a:pt x="1494020" y="1329128"/>
                  <a:pt x="1383579" y="1330858"/>
                  <a:pt x="1274164" y="1319135"/>
                </a:cubicBezTo>
                <a:cubicBezTo>
                  <a:pt x="1242742" y="1315768"/>
                  <a:pt x="1214203" y="1299149"/>
                  <a:pt x="1184223" y="1289155"/>
                </a:cubicBezTo>
                <a:cubicBezTo>
                  <a:pt x="1169233" y="1284158"/>
                  <a:pt x="1155054" y="1274164"/>
                  <a:pt x="1139253" y="1274164"/>
                </a:cubicBezTo>
                <a:lnTo>
                  <a:pt x="1109272" y="127416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JComponents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31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("dog");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latin typeface="Monaco" charset="0"/>
              </a:rPr>
              <a:t>animalSoundMap.get</a:t>
            </a:r>
            <a:r>
              <a:rPr lang="en-US" dirty="0">
                <a:latin typeface="Monaco" charset="0"/>
              </a:rPr>
              <a:t>("fox"); // </a:t>
            </a:r>
            <a:r>
              <a:rPr lang="en-US" b="1" dirty="0" smtClean="0">
                <a:latin typeface="Monaco" charset="0"/>
              </a:rPr>
              <a:t>null</a:t>
            </a:r>
          </a:p>
          <a:p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2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6912" y="2865437"/>
            <a:ext cx="83820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actionPerformed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ActionEvent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e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.getActionCommand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4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682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JLabel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4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6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09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2312" y="3017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add(label, SOUTH);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28"/>
          <a:stretch/>
        </p:blipFill>
        <p:spPr>
          <a:xfrm>
            <a:off x="2601912" y="4694237"/>
            <a:ext cx="45343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JTextField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72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 field = 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 smtClean="0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(10);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1312" y="3246437"/>
            <a:ext cx="13484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ea typeface="Arial" charset="0"/>
                <a:cs typeface="Arial" charset="0"/>
              </a:rPr>
              <a:t>Indeces</a:t>
            </a:r>
            <a:r>
              <a:rPr lang="en-US" sz="2400" dirty="0" smtClean="0">
                <a:ea typeface="Arial" charset="0"/>
                <a:cs typeface="Arial" charset="0"/>
              </a:rPr>
              <a:t>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04500" y="32464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354512" y="15700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9984876">
            <a:off x="4307042" y="21434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497512" y="15700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624896" y="1760249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list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ArrayList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&lt;String&gt; </a:t>
            </a:r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ArrayList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&lt;String&gt;();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list</a:t>
            </a:r>
            <a:endParaRPr lang="en-US" dirty="0">
              <a:solidFill>
                <a:srgbClr val="3F7F5F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"woof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"meow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 smtClean="0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list</a:t>
            </a:r>
            <a:endParaRPr lang="en-US" dirty="0">
              <a:solidFill>
                <a:srgbClr val="3F7F5F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woof”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59312" y="3267812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78512" y="3267812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();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latin typeface="Monaco" charset="0"/>
              </a:rPr>
              <a:t>f</a:t>
            </a:r>
            <a:r>
              <a:rPr lang="en-US" sz="2400" dirty="0" err="1" smtClean="0">
                <a:latin typeface="Monaco" charset="0"/>
              </a:rPr>
              <a:t>ield.getText</a:t>
            </a:r>
            <a:r>
              <a:rPr lang="en-US" sz="2400" dirty="0" smtClean="0">
                <a:latin typeface="Monaco" charset="0"/>
              </a:rPr>
              <a:t>();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FF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56"/>
          <a:stretch/>
        </p:blipFill>
        <p:spPr>
          <a:xfrm>
            <a:off x="3059112" y="5075237"/>
            <a:ext cx="3721100" cy="916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20912" y="6780359"/>
            <a:ext cx="5576619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*in honor of Carlos, my freshman and </a:t>
            </a:r>
            <a:r>
              <a:rPr lang="en-US" sz="2400" dirty="0" err="1" smtClean="0"/>
              <a:t>sophmore</a:t>
            </a:r>
            <a:r>
              <a:rPr lang="en-US" sz="2400" dirty="0" smtClean="0"/>
              <a:t> roommate who just proposed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0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Recall the Dancing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Children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53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</p:spTree>
    <p:extLst>
      <p:ext uri="{BB962C8B-B14F-4D97-AF65-F5344CB8AC3E}">
        <p14:creationId xmlns:p14="http://schemas.microsoft.com/office/powerpoint/2010/main" val="4913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4570853" y="2858178"/>
            <a:ext cx="4777439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5040312" y="3094037"/>
            <a:ext cx="2362200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</p:spTree>
    <p:extLst>
      <p:ext uri="{BB962C8B-B14F-4D97-AF65-F5344CB8AC3E}">
        <p14:creationId xmlns:p14="http://schemas.microsoft.com/office/powerpoint/2010/main" val="11976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New Listener Characters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9271" y="1088553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sp>
        <p:nvSpPr>
          <p:cNvPr id="7" name="TextBox 6"/>
          <p:cNvSpPr txBox="1"/>
          <p:nvPr/>
        </p:nvSpPr>
        <p:spPr>
          <a:xfrm>
            <a:off x="6335712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512" y="1203613"/>
            <a:ext cx="4757283" cy="6340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849312" y="1874837"/>
            <a:ext cx="3810000" cy="46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6701678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Starts Running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8" name="TextBox 7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Listeners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918" y="6870920"/>
            <a:ext cx="4459875" cy="47102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646" dirty="0" err="1" smtClean="0">
                <a:latin typeface="Courier"/>
                <a:cs typeface="Courier"/>
              </a:rPr>
              <a:t>addActionListeners</a:t>
            </a:r>
            <a:r>
              <a:rPr lang="en-US" sz="2646" dirty="0">
                <a:latin typeface="Courier"/>
                <a:cs typeface="Courier"/>
              </a:rPr>
              <a:t>();</a:t>
            </a:r>
            <a:endParaRPr lang="en-US" sz="2646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563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Runs as Usual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Performed Method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Keeps Doing Its Thing</a:t>
            </a:r>
            <a:r>
              <a:rPr lang="is-IS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Performed Method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  <a:endParaRPr lang="en-US" sz="2646" dirty="0"/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2" y="1189037"/>
            <a:ext cx="7926388" cy="54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Recall the Dancing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Children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347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12" y="2027237"/>
            <a:ext cx="4102100" cy="3225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78112" y="2027237"/>
            <a:ext cx="4102100" cy="3225800"/>
            <a:chOff x="2373312" y="579437"/>
            <a:chExt cx="4102100" cy="3225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312" y="579437"/>
              <a:ext cx="4102100" cy="3225800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668712" y="27130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78112" y="2027237"/>
            <a:ext cx="4102100" cy="3225800"/>
            <a:chOff x="1001712" y="4237037"/>
            <a:chExt cx="4102100" cy="322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12" y="4237037"/>
              <a:ext cx="4102100" cy="3225800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3363912" y="64468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78112" y="2027237"/>
            <a:ext cx="4102100" cy="3225800"/>
            <a:chOff x="4964112" y="4334192"/>
            <a:chExt cx="4102100" cy="3225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112" y="4334192"/>
              <a:ext cx="4102100" cy="3225800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7402512" y="65230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Buttons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706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Text 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2103437"/>
            <a:ext cx="556932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Something awesome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41288" y="7056437"/>
            <a:ext cx="10667541" cy="3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*thanks Keith for the idea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45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2514600"/>
            <a:ext cx="5166360" cy="322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90016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66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34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B1F6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75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Volunteers (online) were shown a randomly-chosen color and asked to name the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result is (after filtering) about 2.8 million RGB triplets and their names.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What do people think the colors are?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7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44512" y="1189037"/>
            <a:ext cx="9071640" cy="4989600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color-name,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red</a:t>
            </a: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green</a:t>
            </a: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blue</a:t>
            </a:r>
            <a:endParaRPr lang="en-US" b="1" i="1" dirty="0">
              <a:solidFill>
                <a:srgbClr val="0000FF"/>
              </a:solidFill>
              <a:latin typeface="Arial" pitchFamily="34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File Format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76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Put 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and get values 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into a map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Some useful other methods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altLang="en-US" b="1" dirty="0" smtClean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size =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myMap.contains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 smtClean="0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 loop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alueType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alueType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&gt;();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 one slide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32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1001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associate each color name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with a list of colors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0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 name</a:t>
            </a:r>
            <a:r>
              <a:rPr lang="en-US" sz="3200" b="1" i="0" u="none" strike="noStrike" kern="1200">
                <a:ln>
                  <a:noFill/>
                </a:ln>
                <a:latin typeface="Courier New" pitchFamily="49"/>
                <a:ea typeface="Droid Sans Fallback" pitchFamily="2"/>
                <a:cs typeface="Lohit Hindi" pitchFamily="2"/>
              </a:rPr>
              <a:t>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 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3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1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4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ArrayList&lt;Color&gt;&gt;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560" cy="49896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HSB color format: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US" sz="3200">
                <a:latin typeface="DejaVu Serif" pitchFamily="18"/>
              </a:rPr>
              <a:t>Choose the </a:t>
            </a:r>
            <a:r>
              <a:rPr lang="en-US" sz="3200" b="1" i="1">
                <a:solidFill>
                  <a:srgbClr val="0000FF"/>
                </a:solidFill>
                <a:latin typeface="DejaVu Serif" pitchFamily="18"/>
              </a:rPr>
              <a:t>hue</a:t>
            </a:r>
            <a:r>
              <a:rPr lang="en-US" sz="3200">
                <a:latin typeface="DejaVu Serif" pitchFamily="18"/>
              </a:rPr>
              <a:t> (which color), </a:t>
            </a:r>
            <a:r>
              <a:rPr lang="en-US" sz="3200" b="1" i="1">
                <a:solidFill>
                  <a:srgbClr val="0000FF"/>
                </a:solidFill>
                <a:latin typeface="DejaVu Serif" pitchFamily="18"/>
              </a:rPr>
              <a:t>saturation</a:t>
            </a:r>
            <a:r>
              <a:rPr lang="en-US" sz="3200">
                <a:latin typeface="DejaVu Serif" pitchFamily="18"/>
              </a:rPr>
              <a:t> (how intense), and </a:t>
            </a:r>
            <a:r>
              <a:rPr lang="en-US" sz="3200" b="1" i="1">
                <a:solidFill>
                  <a:srgbClr val="0000FF"/>
                </a:solidFill>
                <a:latin typeface="DejaVu Serif" pitchFamily="18"/>
              </a:rPr>
              <a:t>brightness</a:t>
            </a:r>
            <a:r>
              <a:rPr lang="en-US" sz="3200">
                <a:latin typeface="DejaVu Serif" pitchFamily="18"/>
              </a:rPr>
              <a:t> (absolute brightness).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</a:pPr>
            <a:r>
              <a:rPr lang="en-US" sz="3200">
                <a:latin typeface="DejaVu Serif" pitchFamily="18"/>
              </a:rPr>
              <a:t>Each choice in the range from 0.0 to 1.0.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</a:pPr>
            <a:endParaRPr lang="en-US" sz="3200">
              <a:latin typeface="DejaVu Serif" pitchFamily="18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74640" y="1828800"/>
            <a:ext cx="4426560" cy="439416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Displaying Colors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92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4989600"/>
          </a:xfrm>
        </p:spPr>
        <p:txBody>
          <a:bodyPr anchor="ctr"/>
          <a:lstStyle/>
          <a:p>
            <a:pPr lvl="0" algn="ctr"/>
            <a:r>
              <a:rPr lang="en-US" sz="2600" dirty="0">
                <a:hlinkClick r:id="rId3"/>
              </a:rPr>
              <a:t>http://blog.xkcd.com/2010/05/03/color-survey-results/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Further Reading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0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a keyboard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89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7912" y="2484437"/>
            <a:ext cx="99060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AudioClip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soundFile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MediaTools.</a:t>
            </a:r>
            <a:r>
              <a:rPr lang="en-US" sz="2400" i="1" dirty="0" err="1" smtClean="0">
                <a:solidFill>
                  <a:srgbClr val="000000"/>
                </a:solidFill>
                <a:latin typeface="Monaco" charset="0"/>
              </a:rPr>
              <a:t>loadAudioClip</a:t>
            </a:r>
            <a:r>
              <a:rPr lang="en-US" sz="2400" i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i="1" dirty="0" err="1" smtClean="0">
                <a:solidFill>
                  <a:srgbClr val="6A3E3E"/>
                </a:solidFill>
                <a:latin typeface="Monaco" charset="0"/>
              </a:rPr>
              <a:t>fileName</a:t>
            </a:r>
            <a:r>
              <a:rPr lang="en-US" sz="2400" i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2400" i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soundFile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.play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</a:t>
            </a:r>
            <a:endParaRPr lang="en-US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</a:t>
            </a:r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AudioClips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483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8312" y="1798637"/>
            <a:ext cx="108204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String </a:t>
            </a:r>
            <a:r>
              <a:rPr lang="en-US" sz="2400" dirty="0" err="1" smtClean="0">
                <a:latin typeface="Monaco" charset="0"/>
                <a:ea typeface="Monaco" charset="0"/>
                <a:cs typeface="Monaco" charset="0"/>
              </a:rPr>
              <a:t>str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  =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rPr>
              <a:t>“Life is short. Live passionately.”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String[] words = </a:t>
            </a:r>
            <a:r>
              <a:rPr lang="en-US" sz="2400" dirty="0" err="1" smtClean="0">
                <a:latin typeface="Monaco" charset="0"/>
                <a:ea typeface="Monaco" charset="0"/>
                <a:cs typeface="Monaco" charset="0"/>
              </a:rPr>
              <a:t>str.split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rPr>
              <a:t>“ ”</a:t>
            </a:r>
            <a:r>
              <a:rPr lang="en-US" sz="2400" dirty="0" smtClean="0">
                <a:latin typeface="Monaco" charset="0"/>
                <a:ea typeface="Monaco" charset="0"/>
                <a:cs typeface="Monaco" charset="0"/>
              </a:rPr>
              <a:t>);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Split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00119" y="4313237"/>
            <a:ext cx="9793840" cy="2607525"/>
            <a:chOff x="200119" y="4313237"/>
            <a:chExt cx="9793840" cy="2607525"/>
          </a:xfrm>
        </p:grpSpPr>
        <p:sp>
          <p:nvSpPr>
            <p:cNvPr id="2" name="TextBox 1"/>
            <p:cNvSpPr txBox="1"/>
            <p:nvPr/>
          </p:nvSpPr>
          <p:spPr>
            <a:xfrm>
              <a:off x="200119" y="4313237"/>
              <a:ext cx="1106393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Monaco" charset="0"/>
                  <a:ea typeface="Monaco" charset="0"/>
                  <a:cs typeface="Monaco" charset="0"/>
                </a:rPr>
                <a:t>words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68312" y="5075237"/>
              <a:ext cx="83820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73912" y="5075237"/>
              <a:ext cx="16764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19562682">
              <a:off x="1822526" y="5396497"/>
              <a:ext cx="73770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Monaco" charset="0"/>
                  <a:ea typeface="Monaco" charset="0"/>
                  <a:cs typeface="Monaco" charset="0"/>
                </a:rPr>
                <a:t>was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19562682">
              <a:off x="3270327" y="5472698"/>
              <a:ext cx="73770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Monaco" charset="0"/>
                  <a:ea typeface="Monaco" charset="0"/>
                  <a:cs typeface="Monaco" charset="0"/>
                </a:rPr>
                <a:t>was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97512" y="5075237"/>
              <a:ext cx="16764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21112" y="5075237"/>
              <a:ext cx="16764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44712" y="5075237"/>
              <a:ext cx="16764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8312" y="5075237"/>
              <a:ext cx="1676400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9562682">
              <a:off x="631865" y="5447980"/>
              <a:ext cx="129073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“Life”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9562682">
              <a:off x="2492609" y="5524180"/>
              <a:ext cx="922047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“is”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9562682">
              <a:off x="3876519" y="5524180"/>
              <a:ext cx="165942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“short.”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19562682">
              <a:off x="5738029" y="5450028"/>
              <a:ext cx="129073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“Live”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9562682">
              <a:off x="7044113" y="5023689"/>
              <a:ext cx="2949846" cy="43582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rgbClr val="0432FF"/>
                  </a:solidFill>
                  <a:latin typeface="Monaco" charset="0"/>
                  <a:ea typeface="Monaco" charset="0"/>
                  <a:cs typeface="Monaco" charset="0"/>
                </a:rPr>
                <a:t>“passionately.”</a:t>
              </a:r>
              <a:endParaRPr lang="en-US" sz="2400" dirty="0">
                <a:solidFill>
                  <a:srgbClr val="0432FF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7791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7336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881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426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</a:t>
              </a:r>
              <a:endParaRPr 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859712" y="6484937"/>
              <a:ext cx="356188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4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37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11439</TotalTime>
  <Words>1113</Words>
  <Application>Microsoft Macintosh PowerPoint</Application>
  <PresentationFormat>Custom</PresentationFormat>
  <Paragraphs>463</Paragraphs>
  <Slides>66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Arial Unicode MS</vt:lpstr>
      <vt:lpstr>Calibri</vt:lpstr>
      <vt:lpstr>Century Gothic</vt:lpstr>
      <vt:lpstr>Chalkboard</vt:lpstr>
      <vt:lpstr>Courier</vt:lpstr>
      <vt:lpstr>DejaVu Sans</vt:lpstr>
      <vt:lpstr>DejaVu Serif</vt:lpstr>
      <vt:lpstr>Droid Sans Fallback</vt:lpstr>
      <vt:lpstr>Lohit Hindi</vt:lpstr>
      <vt:lpstr>ＭＳ Ｐゴシック</vt:lpstr>
      <vt:lpstr>StarSymbol</vt:lpstr>
      <vt:lpstr>Arial</vt:lpstr>
      <vt:lpstr>Courier New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314</cp:revision>
  <cp:lastPrinted>2017-02-22T17:07:02Z</cp:lastPrinted>
  <dcterms:created xsi:type="dcterms:W3CDTF">2012-01-18T02:26:13Z</dcterms:created>
  <dcterms:modified xsi:type="dcterms:W3CDTF">2017-02-24T17:45:58Z</dcterms:modified>
</cp:coreProperties>
</file>